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ordita Bold" charset="1" panose="00000000000000000000"/>
      <p:regular r:id="rId18"/>
    </p:embeddedFont>
    <p:embeddedFont>
      <p:font typeface="Public Sans" charset="1" panose="00000000000000000000"/>
      <p:regular r:id="rId19"/>
    </p:embeddedFont>
    <p:embeddedFont>
      <p:font typeface="Public Sans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61779" y="925830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261078" y="0"/>
            <a:ext cx="10176340" cy="10287000"/>
            <a:chOff x="0" y="0"/>
            <a:chExt cx="5956300" cy="6021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69157" t="0" r="-1022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0717" y="2979213"/>
            <a:ext cx="4845843" cy="7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b="true" sz="4572">
                <a:solidFill>
                  <a:srgbClr val="284448"/>
                </a:solidFill>
                <a:latin typeface="Gordita Bold"/>
                <a:ea typeface="Gordita Bold"/>
                <a:cs typeface="Gordita Bold"/>
                <a:sym typeface="Gordita Bold"/>
              </a:rPr>
              <a:t>ANALYSIS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717" y="3764098"/>
            <a:ext cx="6721287" cy="503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8"/>
              </a:lnSpc>
              <a:spcBef>
                <a:spcPct val="0"/>
              </a:spcBef>
            </a:pPr>
            <a:r>
              <a:rPr lang="en-US" b="true" sz="9584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UK RAILWAY RIDES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717" y="5843745"/>
            <a:ext cx="6721287" cy="11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  <a:spcBef>
                <a:spcPct val="0"/>
              </a:spcBef>
            </a:pPr>
            <a:r>
              <a:rPr lang="en-US" sz="315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Get to know our company through this short presentation.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1235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6881" y="3875753"/>
            <a:ext cx="2570396" cy="1628988"/>
          </a:xfrm>
          <a:custGeom>
            <a:avLst/>
            <a:gdLst/>
            <a:ahLst/>
            <a:cxnLst/>
            <a:rect r="r" b="b" t="t" l="l"/>
            <a:pathLst>
              <a:path h="1628988" w="2570396">
                <a:moveTo>
                  <a:pt x="0" y="0"/>
                </a:moveTo>
                <a:lnTo>
                  <a:pt x="2570396" y="0"/>
                </a:lnTo>
                <a:lnTo>
                  <a:pt x="2570396" y="1628988"/>
                </a:lnTo>
                <a:lnTo>
                  <a:pt x="0" y="1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5246" y="3653034"/>
            <a:ext cx="1584862" cy="2074426"/>
          </a:xfrm>
          <a:custGeom>
            <a:avLst/>
            <a:gdLst/>
            <a:ahLst/>
            <a:cxnLst/>
            <a:rect r="r" b="b" t="t" l="l"/>
            <a:pathLst>
              <a:path h="2074426" w="1584862">
                <a:moveTo>
                  <a:pt x="0" y="0"/>
                </a:moveTo>
                <a:lnTo>
                  <a:pt x="1584862" y="0"/>
                </a:lnTo>
                <a:lnTo>
                  <a:pt x="1584862" y="2074426"/>
                </a:lnTo>
                <a:lnTo>
                  <a:pt x="0" y="2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8077" y="3539446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2"/>
                </a:lnTo>
                <a:lnTo>
                  <a:pt x="0" y="230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0202" y="1691754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65833"/>
            <a:ext cx="4866758" cy="199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Offer promotions on less-busy routes.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Adjust prices slightly on consistently full journeys.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73013" y="6689485"/>
            <a:ext cx="5541974" cy="239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Promote digital platforms further (e.g., mobile app features like delay alerts, check-in, loyalty points).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 personalization (e.g., frequently traveled routes, fastest trains).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93949" y="6665833"/>
            <a:ext cx="5065351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Advertise and notify delayed passengers about refund eligibility.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Introduce a self-service refund request option in the app/website.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8061" y="3734432"/>
            <a:ext cx="2570396" cy="1628988"/>
          </a:xfrm>
          <a:custGeom>
            <a:avLst/>
            <a:gdLst/>
            <a:ahLst/>
            <a:cxnLst/>
            <a:rect r="r" b="b" t="t" l="l"/>
            <a:pathLst>
              <a:path h="1628988" w="2570396">
                <a:moveTo>
                  <a:pt x="0" y="0"/>
                </a:moveTo>
                <a:lnTo>
                  <a:pt x="2570395" y="0"/>
                </a:lnTo>
                <a:lnTo>
                  <a:pt x="2570395" y="1628988"/>
                </a:lnTo>
                <a:lnTo>
                  <a:pt x="0" y="1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2429" y="3672894"/>
            <a:ext cx="1584862" cy="2074426"/>
          </a:xfrm>
          <a:custGeom>
            <a:avLst/>
            <a:gdLst/>
            <a:ahLst/>
            <a:cxnLst/>
            <a:rect r="r" b="b" t="t" l="l"/>
            <a:pathLst>
              <a:path h="2074426" w="1584862">
                <a:moveTo>
                  <a:pt x="0" y="0"/>
                </a:moveTo>
                <a:lnTo>
                  <a:pt x="1584861" y="0"/>
                </a:lnTo>
                <a:lnTo>
                  <a:pt x="1584861" y="2074426"/>
                </a:lnTo>
                <a:lnTo>
                  <a:pt x="0" y="2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73143" y="3328721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1"/>
                </a:lnTo>
                <a:lnTo>
                  <a:pt x="0" y="2301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0202" y="1711613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8645" y="8369813"/>
            <a:ext cx="14590709" cy="798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8591" y="5573172"/>
            <a:ext cx="252336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Helped more than 500 clients.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59927" y="5573172"/>
            <a:ext cx="294626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Complete many projects successfully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73143" y="5751708"/>
            <a:ext cx="294626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Complete many projects successfully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659880"/>
            <a:chOff x="0" y="0"/>
            <a:chExt cx="24384000" cy="88798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619" r="0" b="22619"/>
            <a:stretch>
              <a:fillRect/>
            </a:stretch>
          </p:blipFill>
          <p:spPr>
            <a:xfrm flipH="false" flipV="false">
              <a:off x="0" y="0"/>
              <a:ext cx="24384000" cy="88798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273" cy="3873742"/>
            </a:xfrm>
            <a:custGeom>
              <a:avLst/>
              <a:gdLst/>
              <a:ahLst/>
              <a:cxnLst/>
              <a:rect r="r" b="b" t="t" l="l"/>
              <a:pathLst>
                <a:path h="3873742" w="176273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15886" y="7462930"/>
            <a:ext cx="10856227" cy="180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3"/>
              </a:lnSpc>
              <a:spcBef>
                <a:spcPct val="0"/>
              </a:spcBef>
            </a:pPr>
            <a:r>
              <a:rPr lang="en-US" b="true" sz="1059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49048" y="7150025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450" t="0" r="34377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25897" y="0"/>
            <a:ext cx="1088596" cy="5793756"/>
            <a:chOff x="0" y="0"/>
            <a:chExt cx="286708" cy="15259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708" cy="1525927"/>
            </a:xfrm>
            <a:custGeom>
              <a:avLst/>
              <a:gdLst/>
              <a:ahLst/>
              <a:cxnLst/>
              <a:rect r="r" b="b" t="t" l="l"/>
              <a:pathLst>
                <a:path h="1525927" w="286708">
                  <a:moveTo>
                    <a:pt x="0" y="0"/>
                  </a:moveTo>
                  <a:lnTo>
                    <a:pt x="286708" y="0"/>
                  </a:lnTo>
                  <a:lnTo>
                    <a:pt x="286708" y="1525927"/>
                  </a:lnTo>
                  <a:lnTo>
                    <a:pt x="0" y="1525927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6708" cy="156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333682" y="3721930"/>
            <a:ext cx="8603996" cy="526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Team Members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 Process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Modeling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Findings &amp; Insights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1927" y="2612667"/>
            <a:ext cx="826750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839" y="371652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663774" y="2923161"/>
            <a:ext cx="2960452" cy="4440679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81311" y="2923161"/>
            <a:ext cx="2960452" cy="4440679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298848" y="2923161"/>
            <a:ext cx="2960452" cy="4440679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663774" y="6499170"/>
            <a:ext cx="2985501" cy="864669"/>
            <a:chOff x="0" y="0"/>
            <a:chExt cx="786305" cy="227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KHALED ELFEKY</a:t>
              </a: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68786" y="6499170"/>
            <a:ext cx="2985501" cy="864669"/>
            <a:chOff x="0" y="0"/>
            <a:chExt cx="786305" cy="2277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MONA MOHAMMEDI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73799" y="6499170"/>
            <a:ext cx="2985501" cy="864669"/>
            <a:chOff x="0" y="0"/>
            <a:chExt cx="786305" cy="2277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MOSTAFA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1360985"/>
            <a:ext cx="11267898" cy="82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PROFESSIONAL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4958" y="8691300"/>
            <a:ext cx="3714342" cy="39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64"/>
              </a:lnSpc>
              <a:spcBef>
                <a:spcPct val="0"/>
              </a:spcBef>
            </a:pPr>
            <a:r>
              <a:rPr lang="en-US" b="true" sz="226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www.reallygreatsite.com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28700" y="2923161"/>
            <a:ext cx="2960452" cy="4440679"/>
            <a:chOff x="0" y="0"/>
            <a:chExt cx="6350000" cy="9525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6499170"/>
            <a:ext cx="2985501" cy="864669"/>
            <a:chOff x="0" y="0"/>
            <a:chExt cx="786305" cy="2277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AHMED FAROUK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325848" y="2923161"/>
            <a:ext cx="2960452" cy="4440679"/>
            <a:chOff x="0" y="0"/>
            <a:chExt cx="6350000" cy="9525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4325848" y="6499170"/>
            <a:ext cx="2985501" cy="864669"/>
            <a:chOff x="0" y="0"/>
            <a:chExt cx="786305" cy="2277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HAMED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833839" y="50506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55083"/>
            <a:ext cx="18288000" cy="3931917"/>
            <a:chOff x="0" y="0"/>
            <a:chExt cx="24384000" cy="52425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848" r="0" b="0"/>
            <a:stretch>
              <a:fillRect/>
            </a:stretch>
          </p:blipFill>
          <p:spPr>
            <a:xfrm flipH="false" flipV="false">
              <a:off x="0" y="0"/>
              <a:ext cx="24384000" cy="52425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79587" y="2811535"/>
            <a:ext cx="5079713" cy="4572248"/>
            <a:chOff x="0" y="0"/>
            <a:chExt cx="1337867" cy="1204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10AF7F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04144" y="2811535"/>
            <a:ext cx="5079713" cy="4572248"/>
            <a:chOff x="0" y="0"/>
            <a:chExt cx="1337867" cy="12042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80413B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93664" y="4877811"/>
            <a:ext cx="4100672" cy="195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is about analyzing data for people who bought train tickets and traveled by UK train jouerny for 4 months. 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64906" y="4718936"/>
            <a:ext cx="4563044" cy="273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Records: 31,653 entries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Fields: 18 columns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Content: Covers train ticket transactions, including purchase info, journey details, delays, and refund requests.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16285"/>
            <a:ext cx="4794761" cy="251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OVERVIEW 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6067" y="3230229"/>
            <a:ext cx="3095866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1593" y="3230229"/>
            <a:ext cx="3675702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DISCRIPTION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74391" cy="10287000"/>
            <a:chOff x="0" y="0"/>
            <a:chExt cx="756585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653" t="0" r="30595" b="0"/>
            <a:stretch>
              <a:fillRect/>
            </a:stretch>
          </p:blipFill>
          <p:spPr>
            <a:xfrm flipH="false" flipV="false">
              <a:off x="0" y="0"/>
              <a:ext cx="7565855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811725" y="1476152"/>
            <a:ext cx="5743513" cy="180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true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QUESTIONS</a:t>
            </a:r>
          </a:p>
          <a:p>
            <a:pPr algn="l">
              <a:lnSpc>
                <a:spcPts val="7198"/>
              </a:lnSpc>
            </a:pPr>
            <a:r>
              <a:rPr lang="en-US" b="true" sz="59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1725" y="4590710"/>
            <a:ext cx="9788247" cy="359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•When and where tickets were bought?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•How much they cost?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•Which stations people traveled between?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•Whether the train was on time, delayed, or canceled?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•If a refund was requested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•And reason sfor any delay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37608"/>
            <a:ext cx="4552950" cy="10287000"/>
            <a:chOff x="0" y="0"/>
            <a:chExt cx="11991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91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99131">
                  <a:moveTo>
                    <a:pt x="0" y="0"/>
                  </a:moveTo>
                  <a:lnTo>
                    <a:pt x="1199131" y="0"/>
                  </a:lnTo>
                  <a:lnTo>
                    <a:pt x="11991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991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4275" y="1803184"/>
            <a:ext cx="6134100" cy="6680631"/>
            <a:chOff x="0" y="0"/>
            <a:chExt cx="8178800" cy="890750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874" t="0" r="24903" b="0"/>
            <a:stretch>
              <a:fillRect/>
            </a:stretch>
          </p:blipFill>
          <p:spPr>
            <a:xfrm flipH="false" flipV="false">
              <a:off x="0" y="0"/>
              <a:ext cx="8178800" cy="890750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144000" y="1047750"/>
            <a:ext cx="4926238" cy="275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b="true" sz="6212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7530" y="4576820"/>
            <a:ext cx="8351770" cy="468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30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steps we follow: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PowerQuery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view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DAX 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Dashboards (Overview, Operation, Sales)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</a:t>
            </a:r>
          </a:p>
          <a:p>
            <a:pPr algn="just">
              <a:lnSpc>
                <a:spcPts val="4626"/>
              </a:lnSpc>
              <a:spcBef>
                <a:spcPct val="0"/>
              </a:spcBef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22166" y="1028700"/>
            <a:ext cx="1437134" cy="896412"/>
          </a:xfrm>
          <a:custGeom>
            <a:avLst/>
            <a:gdLst/>
            <a:ahLst/>
            <a:cxnLst/>
            <a:rect r="r" b="b" t="t" l="l"/>
            <a:pathLst>
              <a:path h="896412" w="1437134">
                <a:moveTo>
                  <a:pt x="0" y="0"/>
                </a:moveTo>
                <a:lnTo>
                  <a:pt x="1437134" y="0"/>
                </a:lnTo>
                <a:lnTo>
                  <a:pt x="1437134" y="896412"/>
                </a:lnTo>
                <a:lnTo>
                  <a:pt x="0" y="89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26568" y="-755026"/>
            <a:ext cx="7897614" cy="2595469"/>
            <a:chOff x="0" y="0"/>
            <a:chExt cx="2080030" cy="6835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63634" y="8465343"/>
            <a:ext cx="7897614" cy="2595469"/>
            <a:chOff x="0" y="0"/>
            <a:chExt cx="2080030" cy="683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9759" y="533315"/>
            <a:ext cx="13846845" cy="9220369"/>
          </a:xfrm>
          <a:custGeom>
            <a:avLst/>
            <a:gdLst/>
            <a:ahLst/>
            <a:cxnLst/>
            <a:rect r="r" b="b" t="t" l="l"/>
            <a:pathLst>
              <a:path h="9220369" w="13846845">
                <a:moveTo>
                  <a:pt x="0" y="0"/>
                </a:moveTo>
                <a:lnTo>
                  <a:pt x="13846845" y="0"/>
                </a:lnTo>
                <a:lnTo>
                  <a:pt x="13846845" y="9220370"/>
                </a:lnTo>
                <a:lnTo>
                  <a:pt x="0" y="9220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-1481020" y="5216279"/>
            <a:ext cx="6468863" cy="14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b="true" sz="85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34206" y="2541387"/>
            <a:ext cx="6469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34206" y="4903507"/>
            <a:ext cx="6981802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7606" y="1356966"/>
            <a:ext cx="7937887" cy="719831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834206" y="7145655"/>
            <a:ext cx="2504695" cy="748136"/>
            <a:chOff x="0" y="0"/>
            <a:chExt cx="659673" cy="197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9673" cy="197040"/>
            </a:xfrm>
            <a:custGeom>
              <a:avLst/>
              <a:gdLst/>
              <a:ahLst/>
              <a:cxnLst/>
              <a:rect r="r" b="b" t="t" l="l"/>
              <a:pathLst>
                <a:path h="197040" w="659673">
                  <a:moveTo>
                    <a:pt x="15455" y="0"/>
                  </a:moveTo>
                  <a:lnTo>
                    <a:pt x="644218" y="0"/>
                  </a:lnTo>
                  <a:cubicBezTo>
                    <a:pt x="648317" y="0"/>
                    <a:pt x="652248" y="1628"/>
                    <a:pt x="655146" y="4527"/>
                  </a:cubicBezTo>
                  <a:cubicBezTo>
                    <a:pt x="658045" y="7425"/>
                    <a:pt x="659673" y="11356"/>
                    <a:pt x="659673" y="15455"/>
                  </a:cubicBezTo>
                  <a:lnTo>
                    <a:pt x="659673" y="181585"/>
                  </a:lnTo>
                  <a:cubicBezTo>
                    <a:pt x="659673" y="185684"/>
                    <a:pt x="658045" y="189615"/>
                    <a:pt x="655146" y="192513"/>
                  </a:cubicBezTo>
                  <a:cubicBezTo>
                    <a:pt x="652248" y="195412"/>
                    <a:pt x="648317" y="197040"/>
                    <a:pt x="644218" y="197040"/>
                  </a:cubicBezTo>
                  <a:lnTo>
                    <a:pt x="15455" y="197040"/>
                  </a:lnTo>
                  <a:cubicBezTo>
                    <a:pt x="6919" y="197040"/>
                    <a:pt x="0" y="190121"/>
                    <a:pt x="0" y="181585"/>
                  </a:cubicBezTo>
                  <a:lnTo>
                    <a:pt x="0" y="15455"/>
                  </a:lnTo>
                  <a:cubicBezTo>
                    <a:pt x="0" y="11356"/>
                    <a:pt x="1628" y="7425"/>
                    <a:pt x="4527" y="4527"/>
                  </a:cubicBezTo>
                  <a:cubicBezTo>
                    <a:pt x="7425" y="1628"/>
                    <a:pt x="11356" y="0"/>
                    <a:pt x="15455" y="0"/>
                  </a:cubicBezTo>
                  <a:close/>
                </a:path>
              </a:pathLst>
            </a:custGeom>
            <a:solidFill>
              <a:srgbClr val="5C6E9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59673" cy="235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 MORE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34206" y="3410282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1670" y="2226423"/>
            <a:ext cx="4512980" cy="45129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98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4266743"/>
            <a:ext cx="4879639" cy="2798902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630" t="0" r="-563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945308" y="3254600"/>
            <a:ext cx="1926062" cy="3811045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7765" t="0" r="-2688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727231" y="7676285"/>
            <a:ext cx="2504695" cy="748136"/>
            <a:chOff x="0" y="0"/>
            <a:chExt cx="659673" cy="197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9673" cy="197040"/>
            </a:xfrm>
            <a:custGeom>
              <a:avLst/>
              <a:gdLst/>
              <a:ahLst/>
              <a:cxnLst/>
              <a:rect r="r" b="b" t="t" l="l"/>
              <a:pathLst>
                <a:path h="197040" w="659673">
                  <a:moveTo>
                    <a:pt x="15455" y="0"/>
                  </a:moveTo>
                  <a:lnTo>
                    <a:pt x="644218" y="0"/>
                  </a:lnTo>
                  <a:cubicBezTo>
                    <a:pt x="648317" y="0"/>
                    <a:pt x="652248" y="1628"/>
                    <a:pt x="655146" y="4527"/>
                  </a:cubicBezTo>
                  <a:cubicBezTo>
                    <a:pt x="658045" y="7425"/>
                    <a:pt x="659673" y="11356"/>
                    <a:pt x="659673" y="15455"/>
                  </a:cubicBezTo>
                  <a:lnTo>
                    <a:pt x="659673" y="181585"/>
                  </a:lnTo>
                  <a:cubicBezTo>
                    <a:pt x="659673" y="185684"/>
                    <a:pt x="658045" y="189615"/>
                    <a:pt x="655146" y="192513"/>
                  </a:cubicBezTo>
                  <a:cubicBezTo>
                    <a:pt x="652248" y="195412"/>
                    <a:pt x="648317" y="197040"/>
                    <a:pt x="644218" y="197040"/>
                  </a:cubicBezTo>
                  <a:lnTo>
                    <a:pt x="15455" y="197040"/>
                  </a:lnTo>
                  <a:cubicBezTo>
                    <a:pt x="6919" y="197040"/>
                    <a:pt x="0" y="190121"/>
                    <a:pt x="0" y="181585"/>
                  </a:cubicBezTo>
                  <a:lnTo>
                    <a:pt x="0" y="15455"/>
                  </a:lnTo>
                  <a:cubicBezTo>
                    <a:pt x="0" y="11356"/>
                    <a:pt x="1628" y="7425"/>
                    <a:pt x="4527" y="4527"/>
                  </a:cubicBezTo>
                  <a:cubicBezTo>
                    <a:pt x="7425" y="1628"/>
                    <a:pt x="11356" y="0"/>
                    <a:pt x="15455" y="0"/>
                  </a:cubicBezTo>
                  <a:close/>
                </a:path>
              </a:pathLst>
            </a:custGeom>
            <a:solidFill>
              <a:srgbClr val="5C6E9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59673" cy="235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 MORE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727231" y="1781524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27231" y="3124413"/>
            <a:ext cx="7585295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27231" y="5131737"/>
            <a:ext cx="238986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DD9866"/>
                </a:solidFill>
                <a:latin typeface="Gordita Bold"/>
                <a:ea typeface="Gordita Bold"/>
                <a:cs typeface="Gordita Bold"/>
                <a:sym typeface="Gordita Bold"/>
              </a:rPr>
              <a:t>500+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67495" y="5131737"/>
            <a:ext cx="2389866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DD9866"/>
                </a:solidFill>
                <a:latin typeface="Gordita Bold"/>
                <a:ea typeface="Gordita Bold"/>
                <a:cs typeface="Gordita Bold"/>
                <a:sym typeface="Gordita Bold"/>
              </a:rPr>
              <a:t>450+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27231" y="6287639"/>
            <a:ext cx="252336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Helped more than 500 clients.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67495" y="6287639"/>
            <a:ext cx="294626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Complete many projects successfully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DAGkQ0WZn9o</dc:identifier>
  <dcterms:modified xsi:type="dcterms:W3CDTF">2011-08-01T06:04:30Z</dcterms:modified>
  <cp:revision>1</cp:revision>
  <dc:title>Gray Brown Modern Company Profile Presentation</dc:title>
</cp:coreProperties>
</file>